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9144000"/>
  <p:notesSz cx="7559675" cy="106918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Shape 114"/>
          <p:cNvSpPr/>
          <p:nvPr>
            <p:ph idx="2" type="sldImg"/>
          </p:nvPr>
        </p:nvSpPr>
        <p:spPr>
          <a:xfrm>
            <a:off x="1108075" y="801688"/>
            <a:ext cx="5345113" cy="40100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-NL" sz="1800"/>
              <a:t>Deze week: voorbereidingen getroffen voor afspraak op HHs Campus Zuiderpark</a:t>
            </a:r>
            <a:endParaRPr sz="1800"/>
          </a:p>
          <a:p>
            <a:pPr indent="-285750" lvl="0" marL="28575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-NL" sz="1800"/>
              <a:t>19 personen (11 schouderklachten, 8 geen schouderklachten)</a:t>
            </a:r>
            <a:endParaRPr sz="1800"/>
          </a:p>
          <a:p>
            <a:pPr indent="-285750" lvl="0" marL="28575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-NL" sz="1800"/>
              <a:t>Mensen precies weten wat ze hadden. En ook mensen die wel wisten dat ze pijn hadden, maar niet waarom. </a:t>
            </a:r>
            <a:endParaRPr sz="1800"/>
          </a:p>
          <a:p>
            <a:pPr indent="-285750" lvl="0" marL="28575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-NL" sz="1800"/>
              <a:t>Bijna allemaal sporters</a:t>
            </a:r>
            <a:endParaRPr sz="1800"/>
          </a:p>
          <a:p>
            <a:pPr indent="-285750" lvl="0" marL="28575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-NL" sz="1800"/>
              <a:t>1 Concierge</a:t>
            </a:r>
            <a:endParaRPr sz="1800"/>
          </a:p>
          <a:p>
            <a:pPr indent="-285750" lvl="0" marL="28575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-NL" sz="1800"/>
              <a:t>Sporters maken vloeiendere bewegingen; grotere hoeken. En veel meer kans op een schouderblessure.  Dit is interessant voor onze database. </a:t>
            </a:r>
            <a:endParaRPr/>
          </a:p>
        </p:txBody>
      </p:sp>
      <p:sp>
        <p:nvSpPr>
          <p:cNvPr id="123" name="Shape 123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nl-NL" sz="1800"/>
              <a:t>Hogeschool brede mail eruit sturen voor mensen met schouderklachten</a:t>
            </a:r>
            <a:endParaRPr sz="1800"/>
          </a:p>
          <a:p>
            <a:pPr indent="-285750" lvl="0" marL="285750" rtl="0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nl-NL" sz="1800"/>
              <a:t>Mogelijk opnames maken van patiënten met een frozen shoulder in Bergman clinics. Dit is via de fysio in het Zuiderpark</a:t>
            </a:r>
            <a:endParaRPr sz="1800"/>
          </a:p>
          <a:p>
            <a:pPr indent="-285750" lvl="0" marL="285750" rtl="0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nl-NL" sz="1800"/>
              <a:t>Jan Dirk tips gekregen om via een nieuwe contactpersoon om informatie te krijgen. Om nieuwe opnames te maken. </a:t>
            </a:r>
            <a:endParaRPr/>
          </a:p>
        </p:txBody>
      </p:sp>
      <p:sp>
        <p:nvSpPr>
          <p:cNvPr id="130" name="Shape 130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nl-NL" sz="1800"/>
              <a:t>Nieuwe begeleider </a:t>
            </a:r>
            <a:endParaRPr sz="18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nl-NL" sz="1800"/>
              <a:t>Tony zal wegens priveredenen minder aanwezig zijn. Hans de Vreught zal een gedeelte van Tony’s taken als begeleider op zich nemen. Hans de Vreught is docent bij de opleiding HBO-ICT. Heeft achtergrond in wetenschappelijk onderzoek en zal zich voornamelijk richten op het begeleiden naar een publicatie van ons onderzoek. </a:t>
            </a:r>
            <a:endParaRPr sz="18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800"/>
          </a:p>
          <a:p>
            <a:pPr indent="6985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Shape 137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nl-NL" sz="1800"/>
              <a:t>Er is nu een apart project opgezet waarin . Laura’s roteer programma zit er in. Thijs zijn code moet nog naar gekeken worden.</a:t>
            </a:r>
            <a:endParaRPr sz="18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nl-NL" sz="1800"/>
              <a:t>We zijn bezig met het optimaliseren van sommige dingetjes. Het is of niet netjes geschreven of het kan efficiënter. </a:t>
            </a:r>
            <a:endParaRPr sz="18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8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800"/>
              <a:t>Verder zijn er heel veel dingen die wij maar 1 keer hoeven te bereken, die huidig nog elke keer opnieuw berekend worden.</a:t>
            </a:r>
            <a:endParaRPr sz="18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800"/>
              <a:t>Correlaties berekenen. </a:t>
            </a:r>
            <a:endParaRPr sz="18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800"/>
          </a:p>
        </p:txBody>
      </p:sp>
      <p:sp>
        <p:nvSpPr>
          <p:cNvPr id="143" name="Shape 143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6985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Shape 149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6985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  <p:sp>
        <p:nvSpPr>
          <p:cNvPr id="16" name="Shape 16"/>
          <p:cNvSpPr txBox="1"/>
          <p:nvPr>
            <p:ph idx="1" type="subTitle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fourObj">
  <p:cSld name="Title, 4 Conten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  <p:sp>
        <p:nvSpPr>
          <p:cNvPr id="49" name="Shape 49"/>
          <p:cNvSpPr txBox="1"/>
          <p:nvPr>
            <p:ph idx="1" type="body"/>
          </p:nvPr>
        </p:nvSpPr>
        <p:spPr>
          <a:xfrm>
            <a:off x="457200" y="1600200"/>
            <a:ext cx="401580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674240" y="1600200"/>
            <a:ext cx="401580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3" type="body"/>
          </p:nvPr>
        </p:nvSpPr>
        <p:spPr>
          <a:xfrm>
            <a:off x="4674240" y="4147560"/>
            <a:ext cx="401580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4" type="body"/>
          </p:nvPr>
        </p:nvSpPr>
        <p:spPr>
          <a:xfrm>
            <a:off x="457200" y="4147560"/>
            <a:ext cx="401580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, 6 Conten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2" type="body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7" name="Shape 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15960" y="1600200"/>
            <a:ext cx="6111360" cy="4876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Shape 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15960" y="1600200"/>
            <a:ext cx="6111360" cy="4876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Slide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  <p:sp>
        <p:nvSpPr>
          <p:cNvPr id="69" name="Shape 69"/>
          <p:cNvSpPr txBox="1"/>
          <p:nvPr>
            <p:ph idx="1" type="subTitle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">
  <p:cSld name="Title, Conten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">
  <p:cSld name="Title, 2 Conten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457200" y="1600200"/>
            <a:ext cx="4015800" cy="4876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2" type="body"/>
          </p:nvPr>
        </p:nvSpPr>
        <p:spPr>
          <a:xfrm>
            <a:off x="4674240" y="1600200"/>
            <a:ext cx="4015800" cy="4876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Only">
  <p:cSld name="Centered 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idx="1" type="subTitle"/>
          </p:nvPr>
        </p:nvSpPr>
        <p:spPr>
          <a:xfrm>
            <a:off x="457200" y="533520"/>
            <a:ext cx="8229240" cy="4592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AndObj">
  <p:cSld name="Title, 2 Content and Conten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457200" y="1600200"/>
            <a:ext cx="401580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2" type="body"/>
          </p:nvPr>
        </p:nvSpPr>
        <p:spPr>
          <a:xfrm>
            <a:off x="457200" y="4147560"/>
            <a:ext cx="401580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3" type="body"/>
          </p:nvPr>
        </p:nvSpPr>
        <p:spPr>
          <a:xfrm>
            <a:off x="4674240" y="1600200"/>
            <a:ext cx="4015800" cy="4876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AndTwoObj">
  <p:cSld name="Title Content and 2 Conten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457200" y="1600200"/>
            <a:ext cx="4015800" cy="4876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2" type="body"/>
          </p:nvPr>
        </p:nvSpPr>
        <p:spPr>
          <a:xfrm>
            <a:off x="4674240" y="1600200"/>
            <a:ext cx="401580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Shape 90"/>
          <p:cNvSpPr txBox="1"/>
          <p:nvPr>
            <p:ph idx="3" type="body"/>
          </p:nvPr>
        </p:nvSpPr>
        <p:spPr>
          <a:xfrm>
            <a:off x="4674240" y="4147560"/>
            <a:ext cx="401580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OverTx">
  <p:cSld name="Title, 2 Content over Conten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457200" y="1600200"/>
            <a:ext cx="401580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" name="Shape 94"/>
          <p:cNvSpPr txBox="1"/>
          <p:nvPr>
            <p:ph idx="2" type="body"/>
          </p:nvPr>
        </p:nvSpPr>
        <p:spPr>
          <a:xfrm>
            <a:off x="4674240" y="1600200"/>
            <a:ext cx="401580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Shape 95"/>
          <p:cNvSpPr txBox="1"/>
          <p:nvPr>
            <p:ph idx="3" type="body"/>
          </p:nvPr>
        </p:nvSpPr>
        <p:spPr>
          <a:xfrm>
            <a:off x="457200" y="4147560"/>
            <a:ext cx="822924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">
  <p:cSld name="Title, Conten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OverTx">
  <p:cSld name="Title, Content over Conten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457200" y="1600200"/>
            <a:ext cx="822924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Shape 99"/>
          <p:cNvSpPr txBox="1"/>
          <p:nvPr>
            <p:ph idx="2" type="body"/>
          </p:nvPr>
        </p:nvSpPr>
        <p:spPr>
          <a:xfrm>
            <a:off x="457200" y="4147560"/>
            <a:ext cx="822924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fourObj">
  <p:cSld name="Title, 4 Conten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457200" y="1600200"/>
            <a:ext cx="401580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Shape 103"/>
          <p:cNvSpPr txBox="1"/>
          <p:nvPr>
            <p:ph idx="2" type="body"/>
          </p:nvPr>
        </p:nvSpPr>
        <p:spPr>
          <a:xfrm>
            <a:off x="4674240" y="1600200"/>
            <a:ext cx="401580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3" type="body"/>
          </p:nvPr>
        </p:nvSpPr>
        <p:spPr>
          <a:xfrm>
            <a:off x="4674240" y="4147560"/>
            <a:ext cx="401580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5" name="Shape 105"/>
          <p:cNvSpPr txBox="1"/>
          <p:nvPr>
            <p:ph idx="4" type="body"/>
          </p:nvPr>
        </p:nvSpPr>
        <p:spPr>
          <a:xfrm>
            <a:off x="457200" y="4147560"/>
            <a:ext cx="401580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, 6 Conten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" name="Shape 109"/>
          <p:cNvSpPr txBox="1"/>
          <p:nvPr>
            <p:ph idx="2" type="body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10" name="Shape 1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15960" y="1600200"/>
            <a:ext cx="6111360" cy="4876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Shape 1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15960" y="1600200"/>
            <a:ext cx="6111360" cy="4876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">
  <p:cSld name="Title, 2 Conten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57200" y="1600200"/>
            <a:ext cx="4015800" cy="4876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674240" y="1600200"/>
            <a:ext cx="4015800" cy="4876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Only">
  <p:cSld name="Centered 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idx="1" type="subTitle"/>
          </p:nvPr>
        </p:nvSpPr>
        <p:spPr>
          <a:xfrm>
            <a:off x="457200" y="533520"/>
            <a:ext cx="8229240" cy="4592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AndObj">
  <p:cSld name="Title, 2 Content and Conten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457200" y="1600200"/>
            <a:ext cx="401580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2" type="body"/>
          </p:nvPr>
        </p:nvSpPr>
        <p:spPr>
          <a:xfrm>
            <a:off x="457200" y="4147560"/>
            <a:ext cx="401580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3" type="body"/>
          </p:nvPr>
        </p:nvSpPr>
        <p:spPr>
          <a:xfrm>
            <a:off x="4674240" y="1600200"/>
            <a:ext cx="4015800" cy="4876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AndTwoObj">
  <p:cSld name="Title Content and 2 Conte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457200" y="1600200"/>
            <a:ext cx="4015800" cy="4876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2" type="body"/>
          </p:nvPr>
        </p:nvSpPr>
        <p:spPr>
          <a:xfrm>
            <a:off x="4674240" y="1600200"/>
            <a:ext cx="401580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3" type="body"/>
          </p:nvPr>
        </p:nvSpPr>
        <p:spPr>
          <a:xfrm>
            <a:off x="4674240" y="4147560"/>
            <a:ext cx="401580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OverTx">
  <p:cSld name="Title, 2 Content over Conte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457200" y="1600200"/>
            <a:ext cx="401580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674240" y="1600200"/>
            <a:ext cx="401580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3" type="body"/>
          </p:nvPr>
        </p:nvSpPr>
        <p:spPr>
          <a:xfrm>
            <a:off x="457200" y="4147560"/>
            <a:ext cx="822924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OverTx">
  <p:cSld name="Title, Content over Conten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  <p:sp>
        <p:nvSpPr>
          <p:cNvPr id="45" name="Shape 45"/>
          <p:cNvSpPr txBox="1"/>
          <p:nvPr>
            <p:ph idx="1" type="body"/>
          </p:nvPr>
        </p:nvSpPr>
        <p:spPr>
          <a:xfrm>
            <a:off x="457200" y="1600200"/>
            <a:ext cx="822924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2" type="body"/>
          </p:nvPr>
        </p:nvSpPr>
        <p:spPr>
          <a:xfrm>
            <a:off x="457200" y="4147560"/>
            <a:ext cx="8229240" cy="232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/>
        </p:nvSpPr>
        <p:spPr>
          <a:xfrm>
            <a:off x="0" y="220680"/>
            <a:ext cx="9143640" cy="228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Shape 7"/>
          <p:cNvSpPr/>
          <p:nvPr/>
        </p:nvSpPr>
        <p:spPr>
          <a:xfrm>
            <a:off x="0" y="0"/>
            <a:ext cx="9143640" cy="365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Shape 8"/>
          <p:cNvSpPr txBox="1"/>
          <p:nvPr>
            <p:ph type="title"/>
          </p:nvPr>
        </p:nvSpPr>
        <p:spPr>
          <a:xfrm>
            <a:off x="685800" y="1371600"/>
            <a:ext cx="7848360" cy="19267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  <p:sp>
        <p:nvSpPr>
          <p:cNvPr id="9" name="Shape 9"/>
          <p:cNvSpPr txBox="1"/>
          <p:nvPr>
            <p:ph idx="10" type="dt"/>
          </p:nvPr>
        </p:nvSpPr>
        <p:spPr>
          <a:xfrm>
            <a:off x="457200" y="18360"/>
            <a:ext cx="2895120" cy="32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Shape 10"/>
          <p:cNvSpPr txBox="1"/>
          <p:nvPr>
            <p:ph idx="11" type="ftr"/>
          </p:nvPr>
        </p:nvSpPr>
        <p:spPr>
          <a:xfrm>
            <a:off x="3429000" y="18360"/>
            <a:ext cx="4114440" cy="32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2" type="sldNum"/>
          </p:nvPr>
        </p:nvSpPr>
        <p:spPr>
          <a:xfrm>
            <a:off x="7620120" y="18360"/>
            <a:ext cx="1066320" cy="32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fld id="{00000000-1234-1234-1234-123412341234}" type="slidenum">
              <a:rPr b="1" i="0" lang="nl-NL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" name="Shape 12"/>
          <p:cNvCxnSpPr/>
          <p:nvPr/>
        </p:nvCxnSpPr>
        <p:spPr>
          <a:xfrm>
            <a:off x="685800" y="3398400"/>
            <a:ext cx="7848360" cy="1440"/>
          </a:xfrm>
          <a:prstGeom prst="straightConnector1">
            <a:avLst/>
          </a:prstGeom>
          <a:noFill/>
          <a:ln cap="flat" cmpd="sng" w="190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" name="Shape 13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0" y="220680"/>
            <a:ext cx="9143640" cy="228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Shape 61"/>
          <p:cNvSpPr/>
          <p:nvPr/>
        </p:nvSpPr>
        <p:spPr>
          <a:xfrm>
            <a:off x="0" y="0"/>
            <a:ext cx="9143640" cy="365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Shape 62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i="0" sz="1800" u="none" cap="none" strike="noStrike"/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0" type="dt"/>
          </p:nvPr>
        </p:nvSpPr>
        <p:spPr>
          <a:xfrm>
            <a:off x="457200" y="18360"/>
            <a:ext cx="2895120" cy="32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1" type="ftr"/>
          </p:nvPr>
        </p:nvSpPr>
        <p:spPr>
          <a:xfrm>
            <a:off x="3429000" y="18360"/>
            <a:ext cx="4114440" cy="32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2" type="sldNum"/>
          </p:nvPr>
        </p:nvSpPr>
        <p:spPr>
          <a:xfrm>
            <a:off x="7620120" y="18360"/>
            <a:ext cx="1066320" cy="32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fld id="{00000000-1234-1234-1234-123412341234}" type="slidenum">
              <a:rPr b="1" i="0" lang="nl-NL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/>
        </p:nvSpPr>
        <p:spPr>
          <a:xfrm>
            <a:off x="685800" y="197712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20302"/>
              </a:buClr>
              <a:buSzPts val="5400"/>
              <a:buFont typeface="Arial"/>
              <a:buNone/>
            </a:pPr>
            <a:r>
              <a:rPr b="0" i="0" lang="nl-NL" sz="5400" u="none" cap="none" strike="noStrike">
                <a:solidFill>
                  <a:srgbClr val="C20302"/>
                </a:solidFill>
                <a:latin typeface="Arial"/>
                <a:ea typeface="Arial"/>
                <a:cs typeface="Arial"/>
                <a:sym typeface="Arial"/>
              </a:rPr>
              <a:t>VOORTGANG ONDERZOEK PEPPER</a:t>
            </a:r>
            <a:endParaRPr/>
          </a:p>
        </p:txBody>
      </p:sp>
      <p:sp>
        <p:nvSpPr>
          <p:cNvPr id="117" name="Shape 117"/>
          <p:cNvSpPr txBox="1"/>
          <p:nvPr/>
        </p:nvSpPr>
        <p:spPr>
          <a:xfrm>
            <a:off x="3420000" y="4005000"/>
            <a:ext cx="5544360" cy="1583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Shape 118"/>
          <p:cNvSpPr/>
          <p:nvPr/>
        </p:nvSpPr>
        <p:spPr>
          <a:xfrm>
            <a:off x="6804360" y="3357000"/>
            <a:ext cx="1872000" cy="7164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" name="Shape 1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8405" y="6093880"/>
            <a:ext cx="1555792" cy="763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Shape 120"/>
          <p:cNvPicPr preferRelativeResize="0"/>
          <p:nvPr/>
        </p:nvPicPr>
        <p:blipFill rotWithShape="1">
          <a:blip r:embed="rId4">
            <a:alphaModFix/>
          </a:blip>
          <a:srcRect b="35010" l="0" r="0" t="0"/>
          <a:stretch/>
        </p:blipFill>
        <p:spPr>
          <a:xfrm>
            <a:off x="1828625" y="4005004"/>
            <a:ext cx="5486400" cy="18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Arial"/>
              <a:buNone/>
            </a:pPr>
            <a:r>
              <a:rPr b="0" i="0" lang="nl-NL" sz="4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Bezoek Haagse Hogeschool Campus Zuiderpark</a:t>
            </a:r>
            <a:endParaRPr b="0" i="0" sz="4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Shape 126"/>
          <p:cNvSpPr txBox="1"/>
          <p:nvPr>
            <p:ph idx="1" type="subTitle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-"/>
            </a:pPr>
            <a:r>
              <a:rPr lang="nl-NL" sz="2400"/>
              <a:t>Opnames HHs Campus Zuiderpark</a:t>
            </a:r>
            <a:endParaRPr sz="2400"/>
          </a:p>
          <a:p>
            <a:pPr indent="-3492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-"/>
            </a:pPr>
            <a:r>
              <a:rPr lang="nl-NL" sz="2400"/>
              <a:t>19 sporters opgenomen</a:t>
            </a:r>
            <a:endParaRPr sz="2400"/>
          </a:p>
          <a:p>
            <a:pPr indent="-3492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-"/>
            </a:pPr>
            <a:r>
              <a:rPr lang="nl-NL" sz="2400"/>
              <a:t>11 met schouderblessure</a:t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925" y="3325326"/>
            <a:ext cx="4490819" cy="2773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Arial"/>
              <a:buNone/>
            </a:pPr>
            <a:r>
              <a:rPr b="0" i="0" lang="nl-NL" sz="4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Nieuwe opnames</a:t>
            </a:r>
            <a:endParaRPr b="0" i="0" sz="4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nl-NL" sz="2400"/>
              <a:t>Hogeschool brede mail</a:t>
            </a:r>
            <a:endParaRPr sz="2400"/>
          </a:p>
          <a:p>
            <a:pPr indent="-3492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nl-NL" sz="2400"/>
              <a:t>Patiënten in Bergman kliniek met een frozen shoulder</a:t>
            </a:r>
            <a:endParaRPr sz="2400"/>
          </a:p>
          <a:p>
            <a:pPr indent="-3492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nl-NL" sz="2400"/>
              <a:t>Nieuw contactpersoon via Jan Dirk</a:t>
            </a:r>
            <a:endParaRPr sz="2400"/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Shape 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7425" y="3419523"/>
            <a:ext cx="7128801" cy="241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idx="1" type="subTitle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nl-NL" sz="2400"/>
              <a:t>Nieuwe begeleider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nl-NL" sz="2400"/>
              <a:t>Tony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nl-NL" sz="2400"/>
              <a:t>Docent HBO-ICT</a:t>
            </a:r>
            <a:endParaRPr sz="2400"/>
          </a:p>
        </p:txBody>
      </p:sp>
      <p:sp>
        <p:nvSpPr>
          <p:cNvPr id="140" name="Shape 140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Arial"/>
              <a:buNone/>
            </a:pPr>
            <a:r>
              <a:rPr b="0" i="0" lang="nl-NL" sz="4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Hans de Vreught</a:t>
            </a:r>
            <a:endParaRPr b="0" i="0" sz="4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Arial"/>
              <a:buNone/>
            </a:pPr>
            <a:r>
              <a:rPr b="0" i="0" lang="nl-NL" sz="4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Treintje</a:t>
            </a:r>
            <a:endParaRPr b="0" i="0" sz="4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Shape 146"/>
          <p:cNvSpPr txBox="1"/>
          <p:nvPr>
            <p:ph idx="1" type="subTitle"/>
          </p:nvPr>
        </p:nvSpPr>
        <p:spPr>
          <a:xfrm>
            <a:off x="457200" y="1600200"/>
            <a:ext cx="8229300" cy="48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nl-NL" sz="2400"/>
              <a:t>Packages gemaakt van jupyter-code.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nl-NL" sz="2400"/>
              <a:t>Design verder uitgewerkt</a:t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Arial"/>
              <a:buNone/>
            </a:pPr>
            <a:r>
              <a:rPr b="0" i="0" lang="nl-NL" sz="4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Vragen</a:t>
            </a:r>
            <a:endParaRPr b="0" i="0" sz="4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Shape 152"/>
          <p:cNvSpPr txBox="1"/>
          <p:nvPr>
            <p:ph idx="1" type="subTitle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457200" y="533520"/>
            <a:ext cx="82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